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notesMasterIdLst>
    <p:notesMasterId r:id="rId17"/>
  </p:notesMasterIdLst>
  <p:sldIdLst>
    <p:sldId id="368" r:id="rId2"/>
    <p:sldId id="256" r:id="rId3"/>
    <p:sldId id="267" r:id="rId4"/>
    <p:sldId id="290" r:id="rId5"/>
    <p:sldId id="273" r:id="rId6"/>
    <p:sldId id="292" r:id="rId7"/>
    <p:sldId id="294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163CF"/>
    <a:srgbClr val="FF6699"/>
    <a:srgbClr val="884106"/>
    <a:srgbClr val="007033"/>
    <a:srgbClr val="007CA8"/>
    <a:srgbClr val="A95007"/>
    <a:srgbClr val="753805"/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2876" autoAdjust="0"/>
  </p:normalViewPr>
  <p:slideViewPr>
    <p:cSldViewPr>
      <p:cViewPr varScale="1">
        <p:scale>
          <a:sx n="62" d="100"/>
          <a:sy n="62" d="100"/>
        </p:scale>
        <p:origin x="13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066D2-44C7-41AD-B648-102CCC716B7A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08773-87C9-4CD2-AC2A-DCE2244DE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3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EB2E0CFF-338D-459F-AC01-CF20B65FC773}" type="datetime1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r>
              <a:rPr lang="en-US"/>
              <a:t>SQL Account | www.sql.com.my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66089576-36FB-40BD-A2AA-9EB6A1B93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6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288F-4C1D-454D-B540-CB608593681D}" type="datetime1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Account | www.sql.com.my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9576-36FB-40BD-A2AA-9EB6A1B93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5264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288F-4C1D-454D-B540-CB608593681D}" type="datetime1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Account | www.sql.com.my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9576-36FB-40BD-A2AA-9EB6A1B93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9040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288F-4C1D-454D-B540-CB608593681D}" type="datetime1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Account | www.sql.com.my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9576-36FB-40BD-A2AA-9EB6A1B93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26833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288F-4C1D-454D-B540-CB608593681D}" type="datetime1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Account | www.sql.com.my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9576-36FB-40BD-A2AA-9EB6A1B93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38498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288F-4C1D-454D-B540-CB608593681D}" type="datetime1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Account | www.sql.com.my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9576-36FB-40BD-A2AA-9EB6A1B93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02358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288F-4C1D-454D-B540-CB608593681D}" type="datetime1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Account | www.sql.com.my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9576-36FB-40BD-A2AA-9EB6A1B93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8868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5BA7-FB96-4319-8781-39D10D537ABE}" type="datetime1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Account | www.sql.com.my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9576-36FB-40BD-A2AA-9EB6A1B93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53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25EC-6245-4318-B84F-70D8BE289277}" type="datetime1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Account | www.sql.com.my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9576-36FB-40BD-A2AA-9EB6A1B93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67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248-8149-4BC7-9DBE-88D9B9004B49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1063-8B6A-4F14-9300-C0738AB4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7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0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FB36-B8DC-46D9-9AF4-11D9B5F4FA20}" type="datetime1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Account | www.sql.com.my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9576-36FB-40BD-A2AA-9EB6A1B93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2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3A20-6555-42B7-87E5-B5F2E4D4C33C}" type="datetime1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Account | www.sql.com.my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9576-36FB-40BD-A2AA-9EB6A1B93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5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1FE8-D203-4689-A5D6-7475C6821037}" type="datetime1">
              <a:rPr lang="en-US" smtClean="0"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Account | www.sql.com.my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9576-36FB-40BD-A2AA-9EB6A1B93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5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006C6-A684-47E5-B46D-551A7EBB9F27}" type="datetime1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Account | www.sql.com.my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9576-36FB-40BD-A2AA-9EB6A1B93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1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0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1FED-5706-41C3-B61A-3525EE2510BC}" type="datetime1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Account | www.sql.com.my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9576-36FB-40BD-A2AA-9EB6A1B93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5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5E5B-CA1E-49AF-BFF0-D680DDC5A6B9}" type="datetime1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Account | www.sql.com.my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9576-36FB-40BD-A2AA-9EB6A1B93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9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57288F-4C1D-454D-B540-CB608593681D}" type="datetime1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SQL Account | www.sql.com.my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089576-36FB-40BD-A2AA-9EB6A1B93C7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Support1\Documents\Camtasia Studio\Facebook_Profile.jpg">
            <a:extLst>
              <a:ext uri="{FF2B5EF4-FFF2-40B4-BE49-F238E27FC236}">
                <a16:creationId xmlns:a16="http://schemas.microsoft.com/office/drawing/2014/main" id="{4459BD7D-B662-42A9-A816-6A88F8EC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7462"/>
            <a:ext cx="549275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917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  <p:sldLayoutId id="2147483970" r:id="rId17"/>
    <p:sldLayoutId id="2147483972" r:id="rId1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jpe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jpeg"/><Relationship Id="rId15" Type="http://schemas.openxmlformats.org/officeDocument/2006/relationships/image" Target="../media/image23.jp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jpg"/><Relationship Id="rId9" Type="http://schemas.openxmlformats.org/officeDocument/2006/relationships/image" Target="../media/image17.jpeg"/><Relationship Id="rId14" Type="http://schemas.openxmlformats.org/officeDocument/2006/relationships/image" Target="../media/image22.png"/><Relationship Id="rId22" Type="http://schemas.openxmlformats.org/officeDocument/2006/relationships/image" Target="../media/image30.jp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76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jpeg"/><Relationship Id="rId33" Type="http://schemas.openxmlformats.org/officeDocument/2006/relationships/image" Target="../media/image75.png"/><Relationship Id="rId2" Type="http://schemas.openxmlformats.org/officeDocument/2006/relationships/image" Target="../media/image10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jp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jpeg"/><Relationship Id="rId28" Type="http://schemas.openxmlformats.org/officeDocument/2006/relationships/image" Target="../media/image70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jpg"/><Relationship Id="rId4" Type="http://schemas.openxmlformats.org/officeDocument/2006/relationships/image" Target="../media/image46.jpe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jpeg"/><Relationship Id="rId30" Type="http://schemas.openxmlformats.org/officeDocument/2006/relationships/image" Target="../media/image72.png"/><Relationship Id="rId35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image" Target="../media/image88.png"/><Relationship Id="rId18" Type="http://schemas.openxmlformats.org/officeDocument/2006/relationships/image" Target="../media/image93.jpeg"/><Relationship Id="rId26" Type="http://schemas.openxmlformats.org/officeDocument/2006/relationships/image" Target="../media/image101.png"/><Relationship Id="rId3" Type="http://schemas.openxmlformats.org/officeDocument/2006/relationships/image" Target="../media/image78.jpeg"/><Relationship Id="rId21" Type="http://schemas.openxmlformats.org/officeDocument/2006/relationships/image" Target="../media/image96.png"/><Relationship Id="rId34" Type="http://schemas.openxmlformats.org/officeDocument/2006/relationships/image" Target="../media/image109.png"/><Relationship Id="rId7" Type="http://schemas.openxmlformats.org/officeDocument/2006/relationships/image" Target="../media/image82.png"/><Relationship Id="rId12" Type="http://schemas.openxmlformats.org/officeDocument/2006/relationships/image" Target="../media/image87.jpe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33" Type="http://schemas.openxmlformats.org/officeDocument/2006/relationships/image" Target="../media/image108.png"/><Relationship Id="rId2" Type="http://schemas.openxmlformats.org/officeDocument/2006/relationships/image" Target="../media/image10.png"/><Relationship Id="rId16" Type="http://schemas.openxmlformats.org/officeDocument/2006/relationships/image" Target="../media/image91.jpeg"/><Relationship Id="rId20" Type="http://schemas.openxmlformats.org/officeDocument/2006/relationships/image" Target="../media/image95.png"/><Relationship Id="rId29" Type="http://schemas.openxmlformats.org/officeDocument/2006/relationships/image" Target="../media/image10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32" Type="http://schemas.openxmlformats.org/officeDocument/2006/relationships/image" Target="../media/image107.png"/><Relationship Id="rId37" Type="http://schemas.openxmlformats.org/officeDocument/2006/relationships/image" Target="../media/image112.png"/><Relationship Id="rId5" Type="http://schemas.openxmlformats.org/officeDocument/2006/relationships/image" Target="../media/image80.jpe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36" Type="http://schemas.openxmlformats.org/officeDocument/2006/relationships/image" Target="../media/image111.jpe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31" Type="http://schemas.openxmlformats.org/officeDocument/2006/relationships/image" Target="../media/image106.png"/><Relationship Id="rId4" Type="http://schemas.openxmlformats.org/officeDocument/2006/relationships/image" Target="../media/image79.jpeg"/><Relationship Id="rId9" Type="http://schemas.openxmlformats.org/officeDocument/2006/relationships/image" Target="../media/image84.jpeg"/><Relationship Id="rId14" Type="http://schemas.openxmlformats.org/officeDocument/2006/relationships/image" Target="../media/image89.png"/><Relationship Id="rId22" Type="http://schemas.openxmlformats.org/officeDocument/2006/relationships/image" Target="../media/image97.jpg"/><Relationship Id="rId27" Type="http://schemas.openxmlformats.org/officeDocument/2006/relationships/image" Target="../media/image102.jpg"/><Relationship Id="rId30" Type="http://schemas.openxmlformats.org/officeDocument/2006/relationships/image" Target="../media/image105.png"/><Relationship Id="rId35" Type="http://schemas.openxmlformats.org/officeDocument/2006/relationships/image" Target="../media/image1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image" Target="../media/image118.png"/><Relationship Id="rId21" Type="http://schemas.openxmlformats.org/officeDocument/2006/relationships/image" Target="../media/image135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image" Target="../media/image117.pn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0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19.png"/><Relationship Id="rId9" Type="http://schemas.openxmlformats.org/officeDocument/2006/relationships/image" Target="../media/image123.jp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176B1-6B19-41A6-860E-AD30D9A7D20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5870576"/>
            <a:ext cx="5990311" cy="377825"/>
          </a:xfrm>
        </p:spPr>
        <p:txBody>
          <a:bodyPr/>
          <a:lstStyle/>
          <a:p>
            <a:r>
              <a:rPr lang="en-US" dirty="0"/>
              <a:t>SQL Account | www.sql.com.my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C747F-9825-4BFE-B930-88220E746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87" y="1976437"/>
            <a:ext cx="62198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52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hatapps-full with music">
            <a:hlinkClick r:id="" action="ppaction://media"/>
            <a:extLst>
              <a:ext uri="{FF2B5EF4-FFF2-40B4-BE49-F238E27FC236}">
                <a16:creationId xmlns:a16="http://schemas.microsoft.com/office/drawing/2014/main" id="{36F214D3-105F-4AB2-AA15-35F00D2BE8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5685" y="-422254"/>
            <a:ext cx="9169685" cy="72528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BD97F5-4C90-4FB4-A16D-9445BB7FF1DE}"/>
              </a:ext>
            </a:extLst>
          </p:cNvPr>
          <p:cNvSpPr/>
          <p:nvPr/>
        </p:nvSpPr>
        <p:spPr>
          <a:xfrm>
            <a:off x="0" y="-161330"/>
            <a:ext cx="8001000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WhatsApp Feature</a:t>
            </a:r>
          </a:p>
        </p:txBody>
      </p:sp>
    </p:spTree>
    <p:extLst>
      <p:ext uri="{BB962C8B-B14F-4D97-AF65-F5344CB8AC3E}">
        <p14:creationId xmlns:p14="http://schemas.microsoft.com/office/powerpoint/2010/main" val="321199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C3B385-F4EE-43DB-AECF-334EA91FA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6419850" cy="51149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647290-2350-434F-9E19-4C4A5053564C}"/>
              </a:ext>
            </a:extLst>
          </p:cNvPr>
          <p:cNvSpPr/>
          <p:nvPr/>
        </p:nvSpPr>
        <p:spPr>
          <a:xfrm>
            <a:off x="304800" y="76200"/>
            <a:ext cx="5943600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Security Deposit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CBB91D-F52A-46B2-A22A-E99DDBE2A59E}"/>
              </a:ext>
            </a:extLst>
          </p:cNvPr>
          <p:cNvSpPr/>
          <p:nvPr/>
        </p:nvSpPr>
        <p:spPr>
          <a:xfrm>
            <a:off x="3514725" y="3048000"/>
            <a:ext cx="2276475" cy="2286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ED5E4-C931-47D5-8D41-5B0BC05B0C8A}"/>
              </a:ext>
            </a:extLst>
          </p:cNvPr>
          <p:cNvSpPr txBox="1"/>
          <p:nvPr/>
        </p:nvSpPr>
        <p:spPr>
          <a:xfrm>
            <a:off x="394180" y="4800600"/>
            <a:ext cx="5764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Security deposit received from customer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CA0DF-1568-4360-9740-75270D36D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97" y="2387642"/>
            <a:ext cx="6681718" cy="423540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0A7ED8-FC26-4C5F-B2CD-8DE0417F209A}"/>
              </a:ext>
            </a:extLst>
          </p:cNvPr>
          <p:cNvSpPr/>
          <p:nvPr/>
        </p:nvSpPr>
        <p:spPr>
          <a:xfrm>
            <a:off x="990600" y="3313634"/>
            <a:ext cx="2001057" cy="44119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658947-C7D2-425F-A020-6246B1BFA59A}"/>
              </a:ext>
            </a:extLst>
          </p:cNvPr>
          <p:cNvSpPr txBox="1"/>
          <p:nvPr/>
        </p:nvSpPr>
        <p:spPr>
          <a:xfrm>
            <a:off x="1290821" y="4726206"/>
            <a:ext cx="5942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Refund the security deposit later?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D71E11-7F0A-4447-B01E-D8CED904A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813" y="3937392"/>
            <a:ext cx="6290373" cy="300196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A15D2E-7EBC-4AB2-8593-2A54040F1695}"/>
              </a:ext>
            </a:extLst>
          </p:cNvPr>
          <p:cNvSpPr/>
          <p:nvPr/>
        </p:nvSpPr>
        <p:spPr>
          <a:xfrm>
            <a:off x="1426813" y="4764435"/>
            <a:ext cx="1905000" cy="41716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FD3749-42C4-4140-829D-6C19F4F395BA}"/>
              </a:ext>
            </a:extLst>
          </p:cNvPr>
          <p:cNvSpPr txBox="1"/>
          <p:nvPr/>
        </p:nvSpPr>
        <p:spPr>
          <a:xfrm>
            <a:off x="2563716" y="5697717"/>
            <a:ext cx="2591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or forfeit it?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5602BC-A267-4FEE-A1D7-14FE8FFCA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921" y="1050346"/>
            <a:ext cx="8756155" cy="580765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2307612-EBD9-47C2-9CE9-8CC74B10B860}"/>
              </a:ext>
            </a:extLst>
          </p:cNvPr>
          <p:cNvSpPr/>
          <p:nvPr/>
        </p:nvSpPr>
        <p:spPr>
          <a:xfrm>
            <a:off x="3042851" y="1429007"/>
            <a:ext cx="2438400" cy="38488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70A599-EEE0-4CE8-AB69-70D33C6F8FDC}"/>
              </a:ext>
            </a:extLst>
          </p:cNvPr>
          <p:cNvSpPr/>
          <p:nvPr/>
        </p:nvSpPr>
        <p:spPr>
          <a:xfrm>
            <a:off x="714392" y="4996436"/>
            <a:ext cx="7095318" cy="58477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37BF73-F32F-4B43-8933-045549D50AD4}"/>
              </a:ext>
            </a:extLst>
          </p:cNvPr>
          <p:cNvSpPr txBox="1"/>
          <p:nvPr/>
        </p:nvSpPr>
        <p:spPr>
          <a:xfrm>
            <a:off x="607046" y="5619389"/>
            <a:ext cx="7155219" cy="11387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it can be also use to offset</a:t>
            </a:r>
          </a:p>
          <a:p>
            <a:pPr algn="ctr"/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 any of your outstanding invoice !!</a:t>
            </a:r>
          </a:p>
        </p:txBody>
      </p:sp>
    </p:spTree>
    <p:extLst>
      <p:ext uri="{BB962C8B-B14F-4D97-AF65-F5344CB8AC3E}">
        <p14:creationId xmlns:p14="http://schemas.microsoft.com/office/powerpoint/2010/main" val="128045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BDAB6F-E33C-4535-A41A-7A5ED9C8B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71" y="1266824"/>
            <a:ext cx="8129674" cy="4818371"/>
          </a:xfrm>
          <a:prstGeom prst="rect">
            <a:avLst/>
          </a:prstGeom>
          <a:ln>
            <a:solidFill>
              <a:schemeClr val="bg1"/>
            </a:solidFill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171847-6255-4439-BC09-FD8A273B6EAD}"/>
              </a:ext>
            </a:extLst>
          </p:cNvPr>
          <p:cNvSpPr/>
          <p:nvPr/>
        </p:nvSpPr>
        <p:spPr>
          <a:xfrm>
            <a:off x="228600" y="76200"/>
            <a:ext cx="8915400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Advance Security Form Mode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56B804-02C1-4CB7-956F-726D281CA7C7}"/>
              </a:ext>
            </a:extLst>
          </p:cNvPr>
          <p:cNvSpPr/>
          <p:nvPr/>
        </p:nvSpPr>
        <p:spPr>
          <a:xfrm>
            <a:off x="228600" y="5591176"/>
            <a:ext cx="1066800" cy="60067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FFBF6-55D6-41F7-9581-5EFBB286EA96}"/>
              </a:ext>
            </a:extLst>
          </p:cNvPr>
          <p:cNvSpPr txBox="1"/>
          <p:nvPr/>
        </p:nvSpPr>
        <p:spPr>
          <a:xfrm>
            <a:off x="990600" y="866865"/>
            <a:ext cx="6743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This is so useful to lock users on certain keywords within the modules.</a:t>
            </a:r>
            <a:endParaRPr lang="en-MY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FC0280-1977-435F-AEAE-89052F508C04}"/>
              </a:ext>
            </a:extLst>
          </p:cNvPr>
          <p:cNvSpPr txBox="1"/>
          <p:nvPr/>
        </p:nvSpPr>
        <p:spPr>
          <a:xfrm>
            <a:off x="303944" y="4637069"/>
            <a:ext cx="75609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users allow to view purchase invoice, </a:t>
            </a:r>
          </a:p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but not allow to see major trade supplier invoices?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918D24-09B4-4058-B6D2-F0C790699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266824"/>
            <a:ext cx="6721860" cy="480110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858184-6597-46EA-B30B-F5201CAFB4A0}"/>
              </a:ext>
            </a:extLst>
          </p:cNvPr>
          <p:cNvSpPr txBox="1"/>
          <p:nvPr/>
        </p:nvSpPr>
        <p:spPr>
          <a:xfrm>
            <a:off x="1447800" y="3892570"/>
            <a:ext cx="445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Hide VYY &amp; BTT trade supplier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0DF56D-DE8E-41F5-A592-003D08BC5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412" y="1283481"/>
            <a:ext cx="8152791" cy="48320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05FDBA49-9CD6-4463-BC6B-E2EB36BFEC05}"/>
              </a:ext>
            </a:extLst>
          </p:cNvPr>
          <p:cNvSpPr/>
          <p:nvPr/>
        </p:nvSpPr>
        <p:spPr>
          <a:xfrm>
            <a:off x="228600" y="5638800"/>
            <a:ext cx="1066800" cy="55304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65A607-9C32-4F6A-A729-7F17D2A54528}"/>
              </a:ext>
            </a:extLst>
          </p:cNvPr>
          <p:cNvSpPr txBox="1"/>
          <p:nvPr/>
        </p:nvSpPr>
        <p:spPr>
          <a:xfrm>
            <a:off x="2194905" y="3040559"/>
            <a:ext cx="39773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All invoices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(in staff view)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5376B9-3BD0-4E19-AC33-2E07777013E9}"/>
              </a:ext>
            </a:extLst>
          </p:cNvPr>
          <p:cNvSpPr txBox="1"/>
          <p:nvPr/>
        </p:nvSpPr>
        <p:spPr>
          <a:xfrm>
            <a:off x="1755323" y="3653135"/>
            <a:ext cx="462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in boss view : hided trade suppliers </a:t>
            </a:r>
          </a:p>
        </p:txBody>
      </p:sp>
      <p:pic>
        <p:nvPicPr>
          <p:cNvPr id="18" name="mp4-haha emoji">
            <a:hlinkClick r:id="" action="ppaction://media"/>
            <a:extLst>
              <a:ext uri="{FF2B5EF4-FFF2-40B4-BE49-F238E27FC236}">
                <a16:creationId xmlns:a16="http://schemas.microsoft.com/office/drawing/2014/main" id="{FD93E06E-5493-4F5A-8673-2B076DEA05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48981" y="4033564"/>
            <a:ext cx="1640682" cy="16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5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12" grpId="0"/>
      <p:bldP spid="15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621F4-4246-4928-9FC4-A90EF5D21728}"/>
              </a:ext>
            </a:extLst>
          </p:cNvPr>
          <p:cNvSpPr/>
          <p:nvPr/>
        </p:nvSpPr>
        <p:spPr>
          <a:xfrm>
            <a:off x="228600" y="76200"/>
            <a:ext cx="8915400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Advance Security Form Mode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48536-654B-4E25-959C-C2CA1C7E7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0851"/>
            <a:ext cx="7753350" cy="4772025"/>
          </a:xfrm>
          <a:prstGeom prst="rect">
            <a:avLst/>
          </a:prstGeom>
          <a:ln>
            <a:solidFill>
              <a:schemeClr val="bg1"/>
            </a:solidFill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634B99-EFCA-4DD6-AC39-3B574F2943A9}"/>
              </a:ext>
            </a:extLst>
          </p:cNvPr>
          <p:cNvSpPr/>
          <p:nvPr/>
        </p:nvSpPr>
        <p:spPr>
          <a:xfrm>
            <a:off x="609600" y="3567736"/>
            <a:ext cx="6858000" cy="9144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F57236-7DCB-422B-A52E-2EF79767581B}"/>
              </a:ext>
            </a:extLst>
          </p:cNvPr>
          <p:cNvSpPr txBox="1"/>
          <p:nvPr/>
        </p:nvSpPr>
        <p:spPr>
          <a:xfrm>
            <a:off x="958126" y="5244136"/>
            <a:ext cx="6509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All Payment Voucher included salaries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2AF566-D587-4162-8B16-128844AFBD02}"/>
              </a:ext>
            </a:extLst>
          </p:cNvPr>
          <p:cNvSpPr/>
          <p:nvPr/>
        </p:nvSpPr>
        <p:spPr>
          <a:xfrm>
            <a:off x="609600" y="5777536"/>
            <a:ext cx="838200" cy="36534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A43E6E-4FA3-47B2-BAD7-8B9299B39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20938"/>
            <a:ext cx="6077164" cy="444848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E31332-F4BE-4DF0-BD7E-9FEF9D93F62E}"/>
              </a:ext>
            </a:extLst>
          </p:cNvPr>
          <p:cNvSpPr txBox="1"/>
          <p:nvPr/>
        </p:nvSpPr>
        <p:spPr>
          <a:xfrm>
            <a:off x="1472629" y="4016963"/>
            <a:ext cx="4744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Setting to hide salaries voucher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E4115F-299A-4567-8785-A40F056BE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357187"/>
            <a:ext cx="7924800" cy="487754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C89A65C-49E5-4A94-A5B1-52D7CBD71581}"/>
              </a:ext>
            </a:extLst>
          </p:cNvPr>
          <p:cNvSpPr/>
          <p:nvPr/>
        </p:nvSpPr>
        <p:spPr>
          <a:xfrm>
            <a:off x="609600" y="5869396"/>
            <a:ext cx="838200" cy="36534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5A20D3-E769-44F5-B37B-9B72B44C8C04}"/>
              </a:ext>
            </a:extLst>
          </p:cNvPr>
          <p:cNvSpPr txBox="1"/>
          <p:nvPr/>
        </p:nvSpPr>
        <p:spPr>
          <a:xfrm>
            <a:off x="897582" y="4613702"/>
            <a:ext cx="6374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Staff can access cash book entry, </a:t>
            </a:r>
          </a:p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but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cant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see salaries info</a:t>
            </a:r>
          </a:p>
        </p:txBody>
      </p:sp>
    </p:spTree>
    <p:extLst>
      <p:ext uri="{BB962C8B-B14F-4D97-AF65-F5344CB8AC3E}">
        <p14:creationId xmlns:p14="http://schemas.microsoft.com/office/powerpoint/2010/main" val="369480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A7CDAC-0C5D-4951-A2C1-10F1FFCD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Account | www.sql.com.my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205E96-72F0-46B2-A231-DB1CED13AE62}"/>
              </a:ext>
            </a:extLst>
          </p:cNvPr>
          <p:cNvSpPr/>
          <p:nvPr/>
        </p:nvSpPr>
        <p:spPr>
          <a:xfrm>
            <a:off x="228600" y="76200"/>
            <a:ext cx="8915400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DIY Field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E85A8F-2801-4394-8081-DC514B4E9376}"/>
              </a:ext>
            </a:extLst>
          </p:cNvPr>
          <p:cNvSpPr txBox="1"/>
          <p:nvPr/>
        </p:nvSpPr>
        <p:spPr>
          <a:xfrm>
            <a:off x="273034" y="914400"/>
            <a:ext cx="853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/>
              <a:t>Enhance business logic with flexible </a:t>
            </a:r>
            <a:r>
              <a:rPr lang="en-MY" b="1" dirty="0"/>
              <a:t>SQL Account DIY Field</a:t>
            </a:r>
            <a:r>
              <a:rPr lang="en-MY" dirty="0"/>
              <a:t> module to suite your business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EC5F33-D79A-442D-B99F-2C561E760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762875" cy="5105400"/>
          </a:xfrm>
          <a:prstGeom prst="rect">
            <a:avLst/>
          </a:prstGeom>
          <a:ln>
            <a:solidFill>
              <a:schemeClr val="bg1"/>
            </a:solidFill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3992BE-BCCB-44D9-B912-4F65581303FC}"/>
              </a:ext>
            </a:extLst>
          </p:cNvPr>
          <p:cNvSpPr/>
          <p:nvPr/>
        </p:nvSpPr>
        <p:spPr>
          <a:xfrm>
            <a:off x="838200" y="3962400"/>
            <a:ext cx="6172200" cy="24384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AD96DA-917B-4EEA-A03D-C59C785A99D4}"/>
              </a:ext>
            </a:extLst>
          </p:cNvPr>
          <p:cNvSpPr txBox="1"/>
          <p:nvPr/>
        </p:nvSpPr>
        <p:spPr>
          <a:xfrm>
            <a:off x="803711" y="3363391"/>
            <a:ext cx="3894244" cy="584775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Car Industries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0BE002-F556-43C1-A86F-EAE223245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1349708"/>
            <a:ext cx="8420100" cy="5086350"/>
          </a:xfrm>
          <a:prstGeom prst="rect">
            <a:avLst/>
          </a:prstGeom>
          <a:ln>
            <a:solidFill>
              <a:schemeClr val="bg1"/>
            </a:solidFill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812F34A-B856-4EA6-8E7A-08867C55C06E}"/>
              </a:ext>
            </a:extLst>
          </p:cNvPr>
          <p:cNvSpPr/>
          <p:nvPr/>
        </p:nvSpPr>
        <p:spPr>
          <a:xfrm>
            <a:off x="818707" y="2895600"/>
            <a:ext cx="6934200" cy="348615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5F3E63-0966-40D6-8070-2E5E3327BE38}"/>
              </a:ext>
            </a:extLst>
          </p:cNvPr>
          <p:cNvSpPr txBox="1"/>
          <p:nvPr/>
        </p:nvSpPr>
        <p:spPr>
          <a:xfrm>
            <a:off x="818706" y="2313702"/>
            <a:ext cx="4427017" cy="553998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Kindergarten Industries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5D843D-3834-4DEC-95CD-AFC17361B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58912"/>
            <a:ext cx="8420100" cy="5105400"/>
          </a:xfrm>
          <a:prstGeom prst="rect">
            <a:avLst/>
          </a:prstGeom>
          <a:ln>
            <a:solidFill>
              <a:schemeClr val="bg1"/>
            </a:solidFill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8D50F2-B578-4DC1-B313-6B6FA40ABC28}"/>
              </a:ext>
            </a:extLst>
          </p:cNvPr>
          <p:cNvSpPr/>
          <p:nvPr/>
        </p:nvSpPr>
        <p:spPr>
          <a:xfrm>
            <a:off x="899891" y="3809802"/>
            <a:ext cx="7086600" cy="25146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D6B4D5-4D59-46CE-9B10-179DEBD1D3CD}"/>
              </a:ext>
            </a:extLst>
          </p:cNvPr>
          <p:cNvSpPr txBox="1"/>
          <p:nvPr/>
        </p:nvSpPr>
        <p:spPr>
          <a:xfrm>
            <a:off x="899891" y="3202366"/>
            <a:ext cx="4343400" cy="584775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Forwarding Industries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A89BD5-D862-44FD-831D-5649E2461140}"/>
              </a:ext>
            </a:extLst>
          </p:cNvPr>
          <p:cNvSpPr txBox="1"/>
          <p:nvPr/>
        </p:nvSpPr>
        <p:spPr>
          <a:xfrm>
            <a:off x="839683" y="2718634"/>
            <a:ext cx="7094306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Every different document can create different DIY Field for record tracking</a:t>
            </a:r>
          </a:p>
        </p:txBody>
      </p:sp>
    </p:spTree>
    <p:extLst>
      <p:ext uri="{BB962C8B-B14F-4D97-AF65-F5344CB8AC3E}">
        <p14:creationId xmlns:p14="http://schemas.microsoft.com/office/powerpoint/2010/main" val="428427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1" grpId="0" animBg="1"/>
      <p:bldP spid="15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99132-CBD8-4F5B-B441-46F81E92D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Account | www.sql.com.my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40066D-30DD-44AE-9F65-E67E6A1146EE}"/>
              </a:ext>
            </a:extLst>
          </p:cNvPr>
          <p:cNvSpPr/>
          <p:nvPr/>
        </p:nvSpPr>
        <p:spPr>
          <a:xfrm>
            <a:off x="2667000" y="2438400"/>
            <a:ext cx="8915400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C06FB-8B1B-46DA-BAB1-C02193F29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12" y="3361730"/>
            <a:ext cx="47529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15D04A-D98C-495F-BC8C-D0379CA83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2039" y="463473"/>
            <a:ext cx="9258300" cy="18090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b="1" u="sng" dirty="0">
                <a:latin typeface="+mj-lt"/>
                <a:cs typeface="Aharoni" panose="020B0604020202020204" pitchFamily="2" charset="-79"/>
              </a:rPr>
              <a:t>Number 1</a:t>
            </a:r>
            <a:r>
              <a:rPr lang="en-US" sz="2200" b="1" u="sng" dirty="0">
                <a:latin typeface="+mj-lt"/>
              </a:rPr>
              <a:t> business software </a:t>
            </a:r>
            <a:r>
              <a:rPr lang="en-US" sz="2000" dirty="0">
                <a:latin typeface="+mj-lt"/>
              </a:rPr>
              <a:t>in South East Asia use by more than </a:t>
            </a:r>
            <a:r>
              <a:rPr lang="en-US" sz="2000" b="1" u="sng" dirty="0">
                <a:latin typeface="+mj-lt"/>
              </a:rPr>
              <a:t>180,000 companies</a:t>
            </a:r>
            <a:r>
              <a:rPr lang="en-US" sz="2000" dirty="0">
                <a:latin typeface="+mj-lt"/>
              </a:rPr>
              <a:t>. </a:t>
            </a:r>
          </a:p>
          <a:p>
            <a:pPr marL="0" indent="0" algn="ctr">
              <a:buNone/>
            </a:pPr>
            <a:r>
              <a:rPr lang="en-US" sz="2000" dirty="0">
                <a:latin typeface="+mj-lt"/>
              </a:rPr>
              <a:t>We empower more than </a:t>
            </a:r>
            <a:r>
              <a:rPr lang="en-US" sz="2200" b="1" u="sng" dirty="0">
                <a:latin typeface="+mj-lt"/>
              </a:rPr>
              <a:t>600,000 accounting and business professionals</a:t>
            </a:r>
            <a:r>
              <a:rPr lang="en-US" sz="2000" b="1" u="sng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using </a:t>
            </a:r>
          </a:p>
          <a:p>
            <a:pPr marL="0" indent="0" algn="ctr">
              <a:buNone/>
            </a:pPr>
            <a:r>
              <a:rPr lang="en-US" sz="2000" dirty="0">
                <a:latin typeface="+mj-lt"/>
              </a:rPr>
              <a:t>SQL Account and SQL Payroll to perform their daily operation effectively. </a:t>
            </a:r>
          </a:p>
          <a:p>
            <a:pPr algn="ctr"/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9ACFA1-C2AF-4CA3-8418-D6193CB05A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7" y="1981200"/>
            <a:ext cx="7984066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8269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15D04A-D98C-495F-BC8C-D0379CA83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533400"/>
            <a:ext cx="8763000" cy="12854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/>
              <a:t>More than </a:t>
            </a:r>
            <a:r>
              <a:rPr lang="en-US" sz="2200" b="1" u="sng" dirty="0"/>
              <a:t>400 service centers</a:t>
            </a:r>
            <a:r>
              <a:rPr lang="en-US" sz="2200" dirty="0"/>
              <a:t> </a:t>
            </a:r>
            <a:r>
              <a:rPr lang="en-US" sz="2000" dirty="0"/>
              <a:t>in Malaysia is ready to help your business grow. </a:t>
            </a:r>
          </a:p>
          <a:p>
            <a:pPr marL="0" indent="0" algn="ctr">
              <a:buNone/>
            </a:pPr>
            <a:r>
              <a:rPr lang="en-US" sz="2000" dirty="0"/>
              <a:t>To support local business communities, SQL run monthly free trainings and sponsor accounting and tax seminars across all cities in Malaysia.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4E596-3B5A-4BAD-9258-58984B278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92" y="2209800"/>
            <a:ext cx="8508808" cy="39633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4473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4083D1-6677-482F-8041-E1CB4BD7A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0050" y="2057400"/>
            <a:ext cx="6745275" cy="1816098"/>
          </a:xfrm>
        </p:spPr>
        <p:txBody>
          <a:bodyPr>
            <a:noAutofit/>
          </a:bodyPr>
          <a:lstStyle/>
          <a:p>
            <a:r>
              <a:rPr lang="en-US" sz="5400" dirty="0"/>
              <a:t>SQL - PUBLIC LISTED co &amp; PROMINENT USERS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591CEA4-8EAB-4DEC-B424-903C05560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600" y="4038600"/>
            <a:ext cx="5943601" cy="1405467"/>
          </a:xfrm>
        </p:spPr>
        <p:txBody>
          <a:bodyPr>
            <a:normAutofit/>
          </a:bodyPr>
          <a:lstStyle/>
          <a:p>
            <a:r>
              <a:rPr lang="en-US" dirty="0"/>
              <a:t>MORE THAN </a:t>
            </a:r>
            <a:r>
              <a:rPr lang="en-US" b="1" dirty="0"/>
              <a:t>180,000</a:t>
            </a:r>
            <a:r>
              <a:rPr lang="en-US" dirty="0"/>
              <a:t> ACCOUNTING &amp; BUSINESS USE </a:t>
            </a:r>
            <a:r>
              <a:rPr lang="en-US" dirty="0" err="1"/>
              <a:t>sql</a:t>
            </a:r>
            <a:r>
              <a:rPr lang="en-US" dirty="0"/>
              <a:t> account &amp; </a:t>
            </a:r>
            <a:r>
              <a:rPr lang="en-US" dirty="0" err="1"/>
              <a:t>sql</a:t>
            </a:r>
            <a:r>
              <a:rPr lang="en-US" dirty="0"/>
              <a:t> payroll for their daily operation.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C62B64-A89F-4F69-B7DD-D5A4DAE96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923369"/>
            <a:ext cx="47529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2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hite background">
            <a:extLst>
              <a:ext uri="{FF2B5EF4-FFF2-40B4-BE49-F238E27FC236}">
                <a16:creationId xmlns:a16="http://schemas.microsoft.com/office/drawing/2014/main" id="{378344CE-2997-4DDE-8553-D182937E1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AM">
            <a:extLst>
              <a:ext uri="{FF2B5EF4-FFF2-40B4-BE49-F238E27FC236}">
                <a16:creationId xmlns:a16="http://schemas.microsoft.com/office/drawing/2014/main" id="{5867CA2A-7875-4A37-90CD-45BAF76B05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49" y="145481"/>
            <a:ext cx="1736282" cy="81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B241D2-5734-4DED-9067-39FE8FB0EF5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4" y="4506349"/>
            <a:ext cx="1744627" cy="965431"/>
          </a:xfrm>
          <a:prstGeom prst="rect">
            <a:avLst/>
          </a:prstGeom>
        </p:spPr>
      </p:pic>
      <p:pic>
        <p:nvPicPr>
          <p:cNvPr id="7" name="Picture 6" descr="dunkin-donuts">
            <a:extLst>
              <a:ext uri="{FF2B5EF4-FFF2-40B4-BE49-F238E27FC236}">
                <a16:creationId xmlns:a16="http://schemas.microsoft.com/office/drawing/2014/main" id="{92512259-842E-43FA-B8AD-11A7481AAB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51" y="3337044"/>
            <a:ext cx="1870131" cy="664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E86379-D09F-4F2C-B875-AE024A50731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407" y="2583178"/>
            <a:ext cx="1572197" cy="500151"/>
          </a:xfrm>
          <a:prstGeom prst="rect">
            <a:avLst/>
          </a:prstGeom>
          <a:noFill/>
        </p:spPr>
      </p:pic>
      <p:pic>
        <p:nvPicPr>
          <p:cNvPr id="9" name="Picture 8" descr="HwaTaiLogo">
            <a:extLst>
              <a:ext uri="{FF2B5EF4-FFF2-40B4-BE49-F238E27FC236}">
                <a16:creationId xmlns:a16="http://schemas.microsoft.com/office/drawing/2014/main" id="{FEF96A82-F239-4522-BE02-145EF2C67AF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84" y="3383014"/>
            <a:ext cx="1692328" cy="759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69D86B-045A-415C-825C-CAB587CA12EF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29" y="2468208"/>
            <a:ext cx="1562765" cy="666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BERYL'S CHOCOLATE">
            <a:extLst>
              <a:ext uri="{FF2B5EF4-FFF2-40B4-BE49-F238E27FC236}">
                <a16:creationId xmlns:a16="http://schemas.microsoft.com/office/drawing/2014/main" id="{F9E8F500-2D7B-4D91-8646-77C9586CEDF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6" y="3371551"/>
            <a:ext cx="1672168" cy="96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13FC75-BB93-4FF5-9B72-0B0FDE4C98F1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636" y="2506809"/>
            <a:ext cx="1638434" cy="73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79B15D-65D7-4D92-A7AF-2C4E766E42EF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8" y="2326494"/>
            <a:ext cx="1618634" cy="912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NSK">
            <a:extLst>
              <a:ext uri="{FF2B5EF4-FFF2-40B4-BE49-F238E27FC236}">
                <a16:creationId xmlns:a16="http://schemas.microsoft.com/office/drawing/2014/main" id="{09721CD7-B81F-463D-8821-A3A1FF4F217E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84" y="2356785"/>
            <a:ext cx="1202054" cy="85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5FC3979-B7AD-4B6D-A75C-7FE1C4EA43B4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53" y="240233"/>
            <a:ext cx="1531244" cy="724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5F96AE5-8570-4F75-94C0-25A65E926D14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91" y="990600"/>
            <a:ext cx="1367867" cy="10719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BC019DD-0D98-4090-B081-A9278D0D4522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01" y="134795"/>
            <a:ext cx="1515475" cy="76644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91B991B-9B22-40FB-8F74-9E5BE763C6FB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20" y="1174632"/>
            <a:ext cx="1606627" cy="80723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00B101F-50C8-4BE4-805E-72F2A4BF5CD0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291" y="4287816"/>
            <a:ext cx="828598" cy="131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DA4B4B8-191C-43EF-BE74-0937244DDA5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13855" y="964348"/>
            <a:ext cx="1094777" cy="113126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7AE4B17-B1F0-496A-B1C7-5EBE4DB21D3A}"/>
              </a:ext>
            </a:extLst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1" y="1272005"/>
            <a:ext cx="1039485" cy="96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43E0824-64A9-4531-B8CF-D9D97A08A3D6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526" y="919783"/>
            <a:ext cx="1333329" cy="131488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D2C0964-06C5-4078-94A1-DBE866E29FB1}"/>
              </a:ext>
            </a:extLst>
          </p:cNvPr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94" y="26046"/>
            <a:ext cx="1606627" cy="724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2E6E79E-CDF7-4EC5-BAA0-D6E2BF7FDAEC}"/>
              </a:ext>
            </a:extLst>
          </p:cNvPr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310349"/>
            <a:ext cx="1856117" cy="79985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0BE955BC-79A7-434A-8661-B2BC6CFF90AF}"/>
              </a:ext>
            </a:extLst>
          </p:cNvPr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024" y="3276600"/>
            <a:ext cx="1464500" cy="86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88D4528A-5011-4257-B902-AC943437F51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91073" y="4451690"/>
            <a:ext cx="2220534" cy="589121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E70DCF49-0A80-4740-82B6-E3D12B5DE7B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781926" y="41875"/>
            <a:ext cx="1202054" cy="101779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625D8E7-2A10-41EC-B43F-BDFF76B8F40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135908" y="5013576"/>
            <a:ext cx="2130864" cy="5891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050EC8-F2CA-4F47-8C7D-C742366C1692}"/>
              </a:ext>
            </a:extLst>
          </p:cNvPr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67" y="1164649"/>
            <a:ext cx="1064828" cy="912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0272E9-7447-49ED-B9C0-4C55057DBD10}"/>
              </a:ext>
            </a:extLst>
          </p:cNvPr>
          <p:cNvPicPr/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90" y="4422994"/>
            <a:ext cx="1925226" cy="62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05BC5DB-0001-4D55-B0C1-5C776ACBC0F3}"/>
              </a:ext>
            </a:extLst>
          </p:cNvPr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25" y="5161854"/>
            <a:ext cx="2126701" cy="460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21D085E-66D9-4068-B435-E18D19CC504F}"/>
              </a:ext>
            </a:extLst>
          </p:cNvPr>
          <p:cNvPicPr/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83" y="5826501"/>
            <a:ext cx="1994634" cy="659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5BA4136-9879-4A55-BB04-B2229BC8368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313033" y="2619052"/>
            <a:ext cx="699838" cy="3348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8681051-A645-4F0C-AF29-6C92649AE69C}"/>
              </a:ext>
            </a:extLst>
          </p:cNvPr>
          <p:cNvPicPr/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29" y="5538681"/>
            <a:ext cx="2523612" cy="666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82887A6-71AC-4C8C-8A9D-2C3077E9DF1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63759" y="6152143"/>
            <a:ext cx="2294259" cy="5229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2BC830E-F5AA-47E2-99BD-51F3826C8A6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140011" y="5736707"/>
            <a:ext cx="1790780" cy="88686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6DC67F7-96E3-44A4-8FD6-3DE6F54D493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658199" y="4472865"/>
            <a:ext cx="1332270" cy="106581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D0891FF-89B5-42E9-B5F3-8080D8509412}"/>
              </a:ext>
            </a:extLst>
          </p:cNvPr>
          <p:cNvPicPr/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62" y="5683368"/>
            <a:ext cx="1274312" cy="1057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940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hite background">
            <a:extLst>
              <a:ext uri="{FF2B5EF4-FFF2-40B4-BE49-F238E27FC236}">
                <a16:creationId xmlns:a16="http://schemas.microsoft.com/office/drawing/2014/main" id="{378344CE-2997-4DDE-8553-D182937E1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Baagus_bagusckla">
            <a:extLst>
              <a:ext uri="{FF2B5EF4-FFF2-40B4-BE49-F238E27FC236}">
                <a16:creationId xmlns:a16="http://schemas.microsoft.com/office/drawing/2014/main" id="{75E8F82F-DD79-4E47-99B0-C2D6E23A60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912" y="4386470"/>
            <a:ext cx="1838664" cy="52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Shine_Shine_CarWash">
            <a:extLst>
              <a:ext uri="{FF2B5EF4-FFF2-40B4-BE49-F238E27FC236}">
                <a16:creationId xmlns:a16="http://schemas.microsoft.com/office/drawing/2014/main" id="{E0541B83-8E91-472C-96C9-AB8811DC528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876" y="2953865"/>
            <a:ext cx="1159015" cy="92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718C91-02F2-4FC1-9458-C583954EA6B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94" y="2909834"/>
            <a:ext cx="1212306" cy="84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FA03507-B034-4B23-A126-F32D46DE905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5" y="1143000"/>
            <a:ext cx="880757" cy="10137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DBDDA6-3826-41C4-A8F2-7730FC4DA25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95" y="2149425"/>
            <a:ext cx="2406027" cy="6043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A7AE32E-CF85-4F1D-9726-C03398A19A9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222" y="2133600"/>
            <a:ext cx="2114718" cy="5437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4FDA583-29AA-4A58-B0E3-A712C18DD620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7" y="2187754"/>
            <a:ext cx="1621296" cy="47783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98BE3BB-863A-4819-AE61-521F1A2F041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77" y="4534511"/>
            <a:ext cx="1888769" cy="447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806073A-6952-47B2-8D2A-E6870035FA85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755" y="2790046"/>
            <a:ext cx="2183630" cy="60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05E5848-8345-463F-B610-288E7413CABC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76" y="4307925"/>
            <a:ext cx="1618980" cy="562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CC6F18B-A66A-4370-9BD1-56EA61ED2B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7775" y="1294958"/>
            <a:ext cx="2105603" cy="57998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1F1F665-410A-482D-875D-85C2D1F603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38335" y="2855089"/>
            <a:ext cx="1738736" cy="104817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FB40688-B474-4E6D-9D6E-AE998315CDC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12661" y="2139426"/>
            <a:ext cx="2361956" cy="52898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2EC58CE-4B47-4AF4-BFAE-6EBC3B4D018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766" y="307476"/>
            <a:ext cx="2047598" cy="60721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0AACFB2-1A46-4757-B60F-36B4C9A460F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9399" y="4038600"/>
            <a:ext cx="1526087" cy="38987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34C968D-0CE4-4C11-8D5D-F865446C5D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36761" y="1229623"/>
            <a:ext cx="912538" cy="73679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AF32529-078F-4A8A-BF89-8F28A89A63A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33973" y="4044093"/>
            <a:ext cx="1055616" cy="89806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7A94ABA-FF08-4BBC-B4A3-09FDA710C89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11709" y="89553"/>
            <a:ext cx="1067579" cy="112964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402E26C-A1DA-4CF2-886D-F5EA23DD0EA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39121" y="1305352"/>
            <a:ext cx="1838664" cy="59293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573DCEE-CCFE-457B-A768-78906A68944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19897" y="4154240"/>
            <a:ext cx="1756793" cy="779753"/>
          </a:xfrm>
          <a:prstGeom prst="rect">
            <a:avLst/>
          </a:prstGeom>
        </p:spPr>
      </p:pic>
      <p:pic>
        <p:nvPicPr>
          <p:cNvPr id="77" name="Picture 76" descr="Spritzer_Cactus">
            <a:extLst>
              <a:ext uri="{FF2B5EF4-FFF2-40B4-BE49-F238E27FC236}">
                <a16:creationId xmlns:a16="http://schemas.microsoft.com/office/drawing/2014/main" id="{74CD092F-3EAF-4E67-AB47-F073D9E0FA36}"/>
              </a:ext>
            </a:extLst>
          </p:cNvPr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411" y="2875970"/>
            <a:ext cx="1556233" cy="1049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72A30AC-5348-414A-8990-AE317C4CA5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62012" y="1303964"/>
            <a:ext cx="2348529" cy="475298"/>
          </a:xfrm>
          <a:prstGeom prst="rect">
            <a:avLst/>
          </a:prstGeom>
        </p:spPr>
      </p:pic>
      <p:pic>
        <p:nvPicPr>
          <p:cNvPr id="80" name="Picture 79" descr="MaraLiner2">
            <a:extLst>
              <a:ext uri="{FF2B5EF4-FFF2-40B4-BE49-F238E27FC236}">
                <a16:creationId xmlns:a16="http://schemas.microsoft.com/office/drawing/2014/main" id="{994255AD-0158-45D8-897D-0260B6489A94}"/>
              </a:ext>
            </a:extLst>
          </p:cNvPr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755" y="3463112"/>
            <a:ext cx="2058541" cy="499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E555266-0E7E-4244-8C70-FA76F9DE4AB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950923" y="210635"/>
            <a:ext cx="1750986" cy="64776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F088765-DDEE-481A-A57D-6A707060DFBF}"/>
              </a:ext>
            </a:extLst>
          </p:cNvPr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01" y="241181"/>
            <a:ext cx="1535196" cy="64379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95F04632-7FB1-4E8A-AF79-6C58FA8C00D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259890" y="327968"/>
            <a:ext cx="1867116" cy="5304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1FA8004-FACF-4FDA-9512-74E41B82A1F3}"/>
              </a:ext>
            </a:extLst>
          </p:cNvPr>
          <p:cNvPicPr/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37" y="5197313"/>
            <a:ext cx="1888769" cy="59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A621792-4EB2-4E8B-A982-143BF1AC8312}"/>
              </a:ext>
            </a:extLst>
          </p:cNvPr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74" y="5080226"/>
            <a:ext cx="1760641" cy="75934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A1DAA7E-3C3B-4A3C-81EF-9398B48067FF}"/>
              </a:ext>
            </a:extLst>
          </p:cNvPr>
          <p:cNvPicPr/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89" y="5197312"/>
            <a:ext cx="1055331" cy="7462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592EB8D-9470-45CF-B3EE-92623C85836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407970" y="5178801"/>
            <a:ext cx="1633384" cy="7462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9D95B9F-B985-4F8F-9E44-1F898910661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104528" y="5197313"/>
            <a:ext cx="2071994" cy="59372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6F08CD4-E0C4-46E5-A056-EE303F3074A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964943" y="6154824"/>
            <a:ext cx="5921888" cy="47457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23C0CD0-72FF-4238-8B46-68180BA84EB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76844" y="6181052"/>
            <a:ext cx="2522981" cy="39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05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hite background">
            <a:extLst>
              <a:ext uri="{FF2B5EF4-FFF2-40B4-BE49-F238E27FC236}">
                <a16:creationId xmlns:a16="http://schemas.microsoft.com/office/drawing/2014/main" id="{378344CE-2997-4DDE-8553-D182937E1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bodyshop">
            <a:extLst>
              <a:ext uri="{FF2B5EF4-FFF2-40B4-BE49-F238E27FC236}">
                <a16:creationId xmlns:a16="http://schemas.microsoft.com/office/drawing/2014/main" id="{FB6EFD85-2055-401A-AEFF-9BA988E4F6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97" y="260032"/>
            <a:ext cx="1181100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Napure">
            <a:extLst>
              <a:ext uri="{FF2B5EF4-FFF2-40B4-BE49-F238E27FC236}">
                <a16:creationId xmlns:a16="http://schemas.microsoft.com/office/drawing/2014/main" id="{78D3C132-9B69-42D0-8B37-59311792AF1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97" y="275272"/>
            <a:ext cx="1844040" cy="87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breadstory2">
            <a:extLst>
              <a:ext uri="{FF2B5EF4-FFF2-40B4-BE49-F238E27FC236}">
                <a16:creationId xmlns:a16="http://schemas.microsoft.com/office/drawing/2014/main" id="{A0B30268-6D79-4C8B-B2F8-F6AF1F852EE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937" y="286702"/>
            <a:ext cx="1049893" cy="93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ECAD95B-510D-4478-8A21-069F8888E79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0" y="1429734"/>
            <a:ext cx="1377315" cy="64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A1 Bak Kut Teh">
            <a:extLst>
              <a:ext uri="{FF2B5EF4-FFF2-40B4-BE49-F238E27FC236}">
                <a16:creationId xmlns:a16="http://schemas.microsoft.com/office/drawing/2014/main" id="{C55DCDEB-55B5-4793-8A78-DE7E2618948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090" y="2165746"/>
            <a:ext cx="858917" cy="126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VivaMall_Logo">
            <a:extLst>
              <a:ext uri="{FF2B5EF4-FFF2-40B4-BE49-F238E27FC236}">
                <a16:creationId xmlns:a16="http://schemas.microsoft.com/office/drawing/2014/main" id="{46D76113-84AB-42E0-ADD2-3C5E59272070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404" y="1429734"/>
            <a:ext cx="1463993" cy="64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Pasukhas-group">
            <a:extLst>
              <a:ext uri="{FF2B5EF4-FFF2-40B4-BE49-F238E27FC236}">
                <a16:creationId xmlns:a16="http://schemas.microsoft.com/office/drawing/2014/main" id="{664929AD-CFCB-4406-BC26-4905CC4CFD67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06" y="428030"/>
            <a:ext cx="1577102" cy="57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pastry-pro">
            <a:extLst>
              <a:ext uri="{FF2B5EF4-FFF2-40B4-BE49-F238E27FC236}">
                <a16:creationId xmlns:a16="http://schemas.microsoft.com/office/drawing/2014/main" id="{277C8721-CF28-44DD-98BE-C048C4F5B1D4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37" y="2503826"/>
            <a:ext cx="1672828" cy="47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Korea_Wallpaper">
            <a:extLst>
              <a:ext uri="{FF2B5EF4-FFF2-40B4-BE49-F238E27FC236}">
                <a16:creationId xmlns:a16="http://schemas.microsoft.com/office/drawing/2014/main" id="{91312453-5A36-447E-AC15-C08760454FFD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3" y="2184440"/>
            <a:ext cx="1007269" cy="1007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V-Kool">
            <a:extLst>
              <a:ext uri="{FF2B5EF4-FFF2-40B4-BE49-F238E27FC236}">
                <a16:creationId xmlns:a16="http://schemas.microsoft.com/office/drawing/2014/main" id="{D5690329-6D21-4AE8-8CEB-AA1B6FDA56F0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80" y="1397138"/>
            <a:ext cx="1672828" cy="73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C872878-B944-4AC6-86A8-C97FCD6A013F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04" y="2260521"/>
            <a:ext cx="1577102" cy="874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B60FD55-F1C0-4F91-A26D-A021A9ED0C46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36" y="2215083"/>
            <a:ext cx="1381840" cy="938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Techlane_Karpesky">
            <a:extLst>
              <a:ext uri="{FF2B5EF4-FFF2-40B4-BE49-F238E27FC236}">
                <a16:creationId xmlns:a16="http://schemas.microsoft.com/office/drawing/2014/main" id="{25CA29E5-D40F-4570-A0F0-7D2EE7E8F506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91" y="1444734"/>
            <a:ext cx="1869639" cy="61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CelebrityFitness_Logo2">
            <a:extLst>
              <a:ext uri="{FF2B5EF4-FFF2-40B4-BE49-F238E27FC236}">
                <a16:creationId xmlns:a16="http://schemas.microsoft.com/office/drawing/2014/main" id="{15BB7A75-1728-496D-9976-4E53E70F1D91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522" y="291584"/>
            <a:ext cx="1672828" cy="874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 descr="Getha_logo">
            <a:extLst>
              <a:ext uri="{FF2B5EF4-FFF2-40B4-BE49-F238E27FC236}">
                <a16:creationId xmlns:a16="http://schemas.microsoft.com/office/drawing/2014/main" id="{7A1F183F-4DDC-49AA-9F8E-D044417E4BE6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41" y="2385354"/>
            <a:ext cx="1462088" cy="710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UHY_Malayia">
            <a:extLst>
              <a:ext uri="{FF2B5EF4-FFF2-40B4-BE49-F238E27FC236}">
                <a16:creationId xmlns:a16="http://schemas.microsoft.com/office/drawing/2014/main" id="{B2F91AED-AFCB-4AD5-88F9-13D2A43929D3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36" y="1437706"/>
            <a:ext cx="1424940" cy="647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E910C33-0153-4027-AD33-501BB53E4D5C}"/>
              </a:ext>
            </a:extLst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1672828" cy="53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901578A-6F3D-4C67-9690-7C8002D396D3}"/>
              </a:ext>
            </a:extLst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75" y="3436232"/>
            <a:ext cx="1577102" cy="53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9CA7FFE-6754-4E99-B384-D560536E8DFD}"/>
              </a:ext>
            </a:extLst>
          </p:cNvPr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090" y="428029"/>
            <a:ext cx="1140143" cy="57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DFFD0C1-BBFE-4137-9F5A-978FBBC9CAA8}"/>
              </a:ext>
            </a:extLst>
          </p:cNvPr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2" y="4190598"/>
            <a:ext cx="2559368" cy="60079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C2E883C-F917-4291-BD82-AC40348942B5}"/>
              </a:ext>
            </a:extLst>
          </p:cNvPr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123" y="3345705"/>
            <a:ext cx="1379577" cy="66365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6A1FFFF-1B4D-4AD7-8EA8-DBE8874C7644}"/>
              </a:ext>
            </a:extLst>
          </p:cNvPr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788" y="4207667"/>
            <a:ext cx="2010191" cy="600790"/>
          </a:xfrm>
          <a:prstGeom prst="rect">
            <a:avLst/>
          </a:prstGeom>
        </p:spPr>
      </p:pic>
      <p:pic>
        <p:nvPicPr>
          <p:cNvPr id="59" name="Picture 58" descr="Image result for skynet logo png">
            <a:extLst>
              <a:ext uri="{FF2B5EF4-FFF2-40B4-BE49-F238E27FC236}">
                <a16:creationId xmlns:a16="http://schemas.microsoft.com/office/drawing/2014/main" id="{F44110FC-D590-4FA4-ACA4-0C7CED64ECF7}"/>
              </a:ext>
            </a:extLst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631" y="4230113"/>
            <a:ext cx="1828562" cy="57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BB963A2-BE33-41CB-9ED0-F142B3AA5864}"/>
              </a:ext>
            </a:extLst>
          </p:cNvPr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46" y="4114800"/>
            <a:ext cx="1449229" cy="78652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F8DAEA8-A8F2-420D-B2E3-F9F8B249593D}"/>
              </a:ext>
            </a:extLst>
          </p:cNvPr>
          <p:cNvPicPr/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34" y="3433483"/>
            <a:ext cx="2768024" cy="48809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91D135D-EE00-4B4F-BF0A-829CE3C96DC1}"/>
              </a:ext>
            </a:extLst>
          </p:cNvPr>
          <p:cNvPicPr/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4" y="5047807"/>
            <a:ext cx="1788627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9924C2C-85CB-403B-AA44-1E579AB37F7B}"/>
              </a:ext>
            </a:extLst>
          </p:cNvPr>
          <p:cNvPicPr/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65" y="5098452"/>
            <a:ext cx="2344667" cy="59372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B96712-CAB9-4019-949D-6DD452F0852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978467" y="5067723"/>
            <a:ext cx="2463036" cy="60187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068DBA7-9937-4D52-BE9D-657629C847B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809849" y="5867400"/>
            <a:ext cx="1508797" cy="60187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B0A1ADF-5AC3-4070-85C9-9D268682168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057116" y="5029200"/>
            <a:ext cx="1888768" cy="65303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3590029-3D24-42C2-9802-DDA1D16C523B}"/>
              </a:ext>
            </a:extLst>
          </p:cNvPr>
          <p:cNvPicPr/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38" y="5933050"/>
            <a:ext cx="1641555" cy="53387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0C6CEE4-2FD2-451A-8ADB-FD013B06C408}"/>
              </a:ext>
            </a:extLst>
          </p:cNvPr>
          <p:cNvPicPr/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36" y="5991370"/>
            <a:ext cx="945356" cy="50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53" descr="Vitrox">
            <a:extLst>
              <a:ext uri="{FF2B5EF4-FFF2-40B4-BE49-F238E27FC236}">
                <a16:creationId xmlns:a16="http://schemas.microsoft.com/office/drawing/2014/main" id="{762DD00C-9E68-47A3-AD79-96D6712D88C1}"/>
              </a:ext>
            </a:extLst>
          </p:cNvPr>
          <p:cNvPicPr/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53" y="5896872"/>
            <a:ext cx="1278731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 descr="CNI">
            <a:extLst>
              <a:ext uri="{FF2B5EF4-FFF2-40B4-BE49-F238E27FC236}">
                <a16:creationId xmlns:a16="http://schemas.microsoft.com/office/drawing/2014/main" id="{546500AB-5FC2-441E-B344-DE2BE699E459}"/>
              </a:ext>
            </a:extLst>
          </p:cNvPr>
          <p:cNvPicPr/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63" y="6022900"/>
            <a:ext cx="954405" cy="38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5FDB944-F0B3-4C35-B8C8-B755FFE04557}"/>
              </a:ext>
            </a:extLst>
          </p:cNvPr>
          <p:cNvPicPr/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7" y="5790277"/>
            <a:ext cx="1574765" cy="71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6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4AF158-A3A9-48F2-A9B2-90E4D012C01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5870576"/>
            <a:ext cx="5990311" cy="377825"/>
          </a:xfrm>
        </p:spPr>
        <p:txBody>
          <a:bodyPr/>
          <a:lstStyle/>
          <a:p>
            <a:r>
              <a:rPr lang="en-US"/>
              <a:t>SQL Account | www.sql.com.my</a:t>
            </a:r>
          </a:p>
        </p:txBody>
      </p:sp>
      <p:pic>
        <p:nvPicPr>
          <p:cNvPr id="1026" name="Picture 2" descr="Image result for ctos png">
            <a:extLst>
              <a:ext uri="{FF2B5EF4-FFF2-40B4-BE49-F238E27FC236}">
                <a16:creationId xmlns:a16="http://schemas.microsoft.com/office/drawing/2014/main" id="{4BDA927B-0FAE-4990-ADFF-C41FF9A69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55" y="152400"/>
            <a:ext cx="2971800" cy="113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F74752-F1EF-4A81-9BDD-6B5558F7C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57200"/>
            <a:ext cx="4752975" cy="68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610261-BEDA-489F-8C33-449D69810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" y="1666876"/>
            <a:ext cx="6343650" cy="4581525"/>
          </a:xfrm>
          <a:prstGeom prst="rect">
            <a:avLst/>
          </a:prstGeom>
          <a:ln>
            <a:solidFill>
              <a:schemeClr val="bg1"/>
            </a:solidFill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273FF2-575C-4610-AB01-97D2AC8DA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750" y="3886200"/>
            <a:ext cx="6067425" cy="28384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A9CBC65-F981-4B93-80CD-5B4979580903}"/>
              </a:ext>
            </a:extLst>
          </p:cNvPr>
          <p:cNvSpPr/>
          <p:nvPr/>
        </p:nvSpPr>
        <p:spPr>
          <a:xfrm>
            <a:off x="762000" y="3810001"/>
            <a:ext cx="2057400" cy="2286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9AB92C-1749-4000-A544-B780A4B1D7DC}"/>
              </a:ext>
            </a:extLst>
          </p:cNvPr>
          <p:cNvSpPr/>
          <p:nvPr/>
        </p:nvSpPr>
        <p:spPr>
          <a:xfrm>
            <a:off x="762000" y="2366964"/>
            <a:ext cx="4800600" cy="2286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3A84C3-336A-46D0-B1AA-A296E16E9BF3}"/>
              </a:ext>
            </a:extLst>
          </p:cNvPr>
          <p:cNvSpPr/>
          <p:nvPr/>
        </p:nvSpPr>
        <p:spPr>
          <a:xfrm>
            <a:off x="3048000" y="4270375"/>
            <a:ext cx="5867399" cy="37782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207C51-718F-49DA-86A2-70F6D376A168}"/>
              </a:ext>
            </a:extLst>
          </p:cNvPr>
          <p:cNvSpPr/>
          <p:nvPr/>
        </p:nvSpPr>
        <p:spPr>
          <a:xfrm>
            <a:off x="3733800" y="1969294"/>
            <a:ext cx="838200" cy="31670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D75699-2479-4516-883F-4E224FB92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4585" y="1674813"/>
            <a:ext cx="6959415" cy="519112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48220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DD0169-D3E3-43AF-A502-7D90DE48C4D6}"/>
              </a:ext>
            </a:extLst>
          </p:cNvPr>
          <p:cNvSpPr/>
          <p:nvPr/>
        </p:nvSpPr>
        <p:spPr>
          <a:xfrm>
            <a:off x="304800" y="76200"/>
            <a:ext cx="3022316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Bank Giro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41084E-3515-49AF-9980-ECF7BFF24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980367"/>
            <a:ext cx="6858000" cy="4658433"/>
          </a:xfrm>
          <a:prstGeom prst="rect">
            <a:avLst/>
          </a:prstGeom>
          <a:ln>
            <a:solidFill>
              <a:schemeClr val="bg1"/>
            </a:solidFill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DC8726-ADBD-47EA-9F0F-F4FA67904EBF}"/>
              </a:ext>
            </a:extLst>
          </p:cNvPr>
          <p:cNvSpPr/>
          <p:nvPr/>
        </p:nvSpPr>
        <p:spPr>
          <a:xfrm>
            <a:off x="457200" y="2961567"/>
            <a:ext cx="5638800" cy="6096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00C92C-4FBD-45EF-93BC-FE40937EF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52600"/>
            <a:ext cx="7376746" cy="4572000"/>
          </a:xfrm>
          <a:prstGeom prst="rect">
            <a:avLst/>
          </a:prstGeom>
          <a:ln>
            <a:solidFill>
              <a:schemeClr val="bg1"/>
            </a:solidFill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8114CC-0DB2-482F-B7F4-B7FDB1E9596E}"/>
              </a:ext>
            </a:extLst>
          </p:cNvPr>
          <p:cNvSpPr/>
          <p:nvPr/>
        </p:nvSpPr>
        <p:spPr>
          <a:xfrm>
            <a:off x="2895600" y="2100781"/>
            <a:ext cx="952499" cy="41381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975C16-2D4E-495F-AEF3-43C244D3D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0" y="2667000"/>
            <a:ext cx="7334250" cy="49339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0EB0A4-430A-4935-8854-334BE290D621}"/>
              </a:ext>
            </a:extLst>
          </p:cNvPr>
          <p:cNvSpPr/>
          <p:nvPr/>
        </p:nvSpPr>
        <p:spPr>
          <a:xfrm>
            <a:off x="8001000" y="4419600"/>
            <a:ext cx="899745" cy="3048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Image result for white background">
            <a:extLst>
              <a:ext uri="{FF2B5EF4-FFF2-40B4-BE49-F238E27FC236}">
                <a16:creationId xmlns:a16="http://schemas.microsoft.com/office/drawing/2014/main" id="{5272A10B-1C6A-4381-A384-ABD22E93F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99"/>
            <a:ext cx="9189190" cy="687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488A4D-E54C-4395-AEBC-394214823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763" y="6232683"/>
            <a:ext cx="2985113" cy="571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87598D-7C9D-49E0-9C74-DB25D434E1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802" y="2550968"/>
            <a:ext cx="2286000" cy="1082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495ABE-F7FD-41B9-B5E2-6EDD650F3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68" y="3811086"/>
            <a:ext cx="3265880" cy="10189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8D5F11-1CEE-462F-B3A5-20644FCE3F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" y="5052793"/>
            <a:ext cx="3686051" cy="9215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26511A-806F-40CC-9379-F23D297859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32" y="958210"/>
            <a:ext cx="2945343" cy="7510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6B6D86-40A9-4185-8D5D-5194379B21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1631" y="2843589"/>
            <a:ext cx="3559461" cy="7028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A27D79-4E23-499F-B675-546A0B1642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0951" y="1750524"/>
            <a:ext cx="4481194" cy="8012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BFBBEF-126B-4089-BB23-A21FB32AD1B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604" y="3811086"/>
            <a:ext cx="2392548" cy="9231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77B6A44-B62C-4FD4-A849-28E1316C27B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9" y="5861650"/>
            <a:ext cx="3304184" cy="8923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261B385-85A5-480D-A3C1-430B2808322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68" y="5150706"/>
            <a:ext cx="3215487" cy="7569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0FF673E-1E0A-4CFC-97B3-64264225E6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88" y="895960"/>
            <a:ext cx="2977014" cy="7975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00D3FA8-C605-423A-A30E-8D730A3B17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2" y="1789163"/>
            <a:ext cx="3729099" cy="84716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8EB100D-97CC-46F5-BDCF-80DCAF37BD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" y="3918060"/>
            <a:ext cx="3692307" cy="79180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6FA9F28-28ED-4F8D-BA10-C9B07EF77DA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" y="187005"/>
            <a:ext cx="3046196" cy="22846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DDD7EA1-7445-49CB-8DF5-AA623E2F1AA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9" y="2745706"/>
            <a:ext cx="2674123" cy="72201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A986F4A-0A1E-4280-9718-1F68BC6A105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12" y="4980939"/>
            <a:ext cx="2247591" cy="92151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E08D362-BA5F-4794-B3DA-708AA474453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59" y="6229225"/>
            <a:ext cx="2562818" cy="60431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7F09E31-D495-44A4-8752-FA935364E852}"/>
              </a:ext>
            </a:extLst>
          </p:cNvPr>
          <p:cNvSpPr/>
          <p:nvPr/>
        </p:nvSpPr>
        <p:spPr>
          <a:xfrm>
            <a:off x="148482" y="24462"/>
            <a:ext cx="8001000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Giro to ALL Banks</a:t>
            </a:r>
          </a:p>
        </p:txBody>
      </p:sp>
    </p:spTree>
    <p:extLst>
      <p:ext uri="{BB962C8B-B14F-4D97-AF65-F5344CB8AC3E}">
        <p14:creationId xmlns:p14="http://schemas.microsoft.com/office/powerpoint/2010/main" val="10827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5162</TotalTime>
  <Words>286</Words>
  <Application>Microsoft Office PowerPoint</Application>
  <PresentationFormat>On-screen Show (4:3)</PresentationFormat>
  <Paragraphs>39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SQL - PUBLIC LISTED co &amp; PROMINENT USERS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“ABC…123” of GST Compliance In Accounting Software</dc:title>
  <dc:creator>Chris_Laptop</dc:creator>
  <cp:lastModifiedBy>Estream SQL</cp:lastModifiedBy>
  <cp:revision>643</cp:revision>
  <dcterms:created xsi:type="dcterms:W3CDTF">2014-08-07T17:52:33Z</dcterms:created>
  <dcterms:modified xsi:type="dcterms:W3CDTF">2019-01-23T04:03:10Z</dcterms:modified>
</cp:coreProperties>
</file>